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6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6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4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6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1920240" y="2175840"/>
            <a:ext cx="8770320" cy="360"/>
          </a:xfrm>
          <a:prstGeom prst="straightConnector1">
            <a:avLst/>
          </a:prstGeom>
          <a:noFill/>
          <a:ln cap="flat" cmpd="sng" w="255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" name="Google Shape;7;p1"/>
          <p:cNvSpPr/>
          <p:nvPr/>
        </p:nvSpPr>
        <p:spPr>
          <a:xfrm>
            <a:off x="0" y="0"/>
            <a:ext cx="3493800" cy="685548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137556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155240" y="0"/>
            <a:ext cx="2534040" cy="685548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924120" y="0"/>
            <a:ext cx="2259000" cy="685548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DD9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4"/>
          <p:cNvCxnSpPr/>
          <p:nvPr/>
        </p:nvCxnSpPr>
        <p:spPr>
          <a:xfrm>
            <a:off x="1920240" y="2175840"/>
            <a:ext cx="8770320" cy="360"/>
          </a:xfrm>
          <a:prstGeom prst="straightConnector1">
            <a:avLst/>
          </a:prstGeom>
          <a:noFill/>
          <a:ln cap="flat" cmpd="sng" w="255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/>
          <p:nvPr/>
        </p:nvSpPr>
        <p:spPr>
          <a:xfrm>
            <a:off x="36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3">
            <a:alphaModFix/>
          </a:blip>
          <a:srcRect b="0" l="0" r="-2" t="14751"/>
          <a:stretch/>
        </p:blipFill>
        <p:spPr>
          <a:xfrm>
            <a:off x="11880" y="0"/>
            <a:ext cx="1218960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/>
          <p:nvPr/>
        </p:nvSpPr>
        <p:spPr>
          <a:xfrm flipH="1">
            <a:off x="4713840" y="0"/>
            <a:ext cx="7473600" cy="6855480"/>
          </a:xfrm>
          <a:custGeom>
            <a:rect b="b" l="l" r="r" t="t"/>
            <a:pathLst>
              <a:path extrusionOk="0" h="6858000" w="7476051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7"/>
          <p:cNvSpPr/>
          <p:nvPr/>
        </p:nvSpPr>
        <p:spPr>
          <a:xfrm flipH="1">
            <a:off x="429516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7"/>
          <p:cNvSpPr/>
          <p:nvPr/>
        </p:nvSpPr>
        <p:spPr>
          <a:xfrm flipH="1">
            <a:off x="4507920" y="0"/>
            <a:ext cx="2534040" cy="685548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7"/>
          <p:cNvSpPr/>
          <p:nvPr/>
        </p:nvSpPr>
        <p:spPr>
          <a:xfrm>
            <a:off x="5781600" y="1346400"/>
            <a:ext cx="5930280" cy="32828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5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BENVENUTI!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5780160" y="4631400"/>
            <a:ext cx="5931720" cy="1147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Insieme si riparte per la nuova scuola!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/>
          <p:nvPr/>
        </p:nvSpPr>
        <p:spPr>
          <a:xfrm>
            <a:off x="36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6"/>
          <p:cNvSpPr/>
          <p:nvPr/>
        </p:nvSpPr>
        <p:spPr>
          <a:xfrm flipH="1">
            <a:off x="6733800" y="0"/>
            <a:ext cx="5453280" cy="6855480"/>
          </a:xfrm>
          <a:custGeom>
            <a:rect b="b" l="l" r="r" t="t"/>
            <a:pathLst>
              <a:path extrusionOk="0" h="6858000" w="545586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6"/>
          <p:cNvSpPr/>
          <p:nvPr/>
        </p:nvSpPr>
        <p:spPr>
          <a:xfrm flipH="1">
            <a:off x="625356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6"/>
          <p:cNvSpPr/>
          <p:nvPr/>
        </p:nvSpPr>
        <p:spPr>
          <a:xfrm flipH="1">
            <a:off x="6466320" y="0"/>
            <a:ext cx="2534040" cy="685548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6"/>
          <p:cNvSpPr/>
          <p:nvPr/>
        </p:nvSpPr>
        <p:spPr>
          <a:xfrm>
            <a:off x="1319400" y="430920"/>
            <a:ext cx="4146120" cy="19418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ANDIAMO...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BAGNO!!!!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520" y="2991600"/>
            <a:ext cx="4786200" cy="26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6"/>
          <p:cNvSpPr/>
          <p:nvPr/>
        </p:nvSpPr>
        <p:spPr>
          <a:xfrm>
            <a:off x="7200000" y="720000"/>
            <a:ext cx="4586040" cy="2382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-3405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Ricordati che non ci si può andare tutti insieme.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Indossa la mascherina e mantieni la distanza.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Segui i percorsi per terra sia all'andata che al ritorno.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Mettiti in fila nei punti indicati e attendi con mooooolta pazienza!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Dopo attendi di nuovo il tuo turno per lavarti benissimo le mani mantenendo le distanze.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/>
          <p:nvPr/>
        </p:nvSpPr>
        <p:spPr>
          <a:xfrm>
            <a:off x="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37"/>
          <p:cNvPicPr preferRelativeResize="0"/>
          <p:nvPr/>
        </p:nvPicPr>
        <p:blipFill rotWithShape="1">
          <a:blip r:embed="rId3">
            <a:alphaModFix/>
          </a:blip>
          <a:srcRect b="-3" l="10272" r="9064" t="0"/>
          <a:stretch/>
        </p:blipFill>
        <p:spPr>
          <a:xfrm>
            <a:off x="4691160" y="0"/>
            <a:ext cx="749844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/>
          <p:nvPr/>
        </p:nvSpPr>
        <p:spPr>
          <a:xfrm>
            <a:off x="0" y="0"/>
            <a:ext cx="7473600" cy="6855480"/>
          </a:xfrm>
          <a:custGeom>
            <a:rect b="b" l="l" r="r" t="t"/>
            <a:pathLst>
              <a:path extrusionOk="0" h="6858000" w="7476051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7"/>
          <p:cNvSpPr/>
          <p:nvPr/>
        </p:nvSpPr>
        <p:spPr>
          <a:xfrm>
            <a:off x="0" y="0"/>
            <a:ext cx="7304760" cy="6855480"/>
          </a:xfrm>
          <a:custGeom>
            <a:rect b="b" l="l" r="r" t="t"/>
            <a:pathLst>
              <a:path extrusionOk="0" h="6858000" w="7097265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7"/>
          <p:cNvSpPr/>
          <p:nvPr/>
        </p:nvSpPr>
        <p:spPr>
          <a:xfrm>
            <a:off x="5139000" y="0"/>
            <a:ext cx="2532600" cy="6855480"/>
          </a:xfrm>
          <a:custGeom>
            <a:rect b="b" l="l" r="r" t="t"/>
            <a:pathLst>
              <a:path extrusionOk="0" h="6858001" w="2535264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"/>
          <p:cNvSpPr/>
          <p:nvPr/>
        </p:nvSpPr>
        <p:spPr>
          <a:xfrm>
            <a:off x="1863720" y="-1800"/>
            <a:ext cx="4695480" cy="1215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 strike="noStrike">
                <a:solidFill>
                  <a:srgbClr val="7E1B1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ANDIAMO...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 strike="noStrike">
                <a:solidFill>
                  <a:srgbClr val="7E1B1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PALESTRA!!!!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7"/>
          <p:cNvSpPr/>
          <p:nvPr/>
        </p:nvSpPr>
        <p:spPr>
          <a:xfrm>
            <a:off x="201960" y="1147680"/>
            <a:ext cx="5366160" cy="3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-283320" lvl="0" marL="28584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E1B1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7E1B1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Indossa la mascherina per gli spostamenti e mantieni le distanze.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320" lvl="0" marL="285840" marR="0" rt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rgbClr val="7E1B1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7E1B1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 tue insegnanti ti spiegheranno bene dove e come cambiarti le scarpe ed eventuali indumenti e dove riporli.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320" lvl="0" marL="285840" marR="0" rt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rgbClr val="7E1B1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7E1B1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RICORDATI che in palestra dovrai mantenere 2 metri di distanza dal compagno.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320" lvl="0" marL="285840" marR="0" rt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rgbClr val="7E1B1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7E1B1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Segui quindi la tua insegnante che sceglierà esercizi e giochi adatti.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7"/>
          <p:cNvSpPr/>
          <p:nvPr/>
        </p:nvSpPr>
        <p:spPr>
          <a:xfrm rot="-840000">
            <a:off x="6317280" y="167760"/>
            <a:ext cx="3115800" cy="1040760"/>
          </a:xfrm>
          <a:prstGeom prst="wedgeRoundRectCallout">
            <a:avLst>
              <a:gd fmla="val -20833" name="adj1"/>
              <a:gd fmla="val 62500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7"/>
          <p:cNvSpPr/>
          <p:nvPr/>
        </p:nvSpPr>
        <p:spPr>
          <a:xfrm rot="-900000">
            <a:off x="6647400" y="189360"/>
            <a:ext cx="2740680" cy="98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 strike="noStrike">
                <a:solidFill>
                  <a:srgbClr val="7D1B1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PALESTRA??? NOOOO!!!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lang="it-IT" sz="1800" strike="noStrike">
                <a:solidFill>
                  <a:srgbClr val="7D1B1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E COME SI FA?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/>
          <p:nvPr/>
        </p:nvSpPr>
        <p:spPr>
          <a:xfrm>
            <a:off x="7666920" y="4961160"/>
            <a:ext cx="4272120" cy="155196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rgbClr val="BC2919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 alcune </a:t>
            </a:r>
            <a:r>
              <a:rPr b="1" lang="it-IT" sz="3200">
                <a:solidFill>
                  <a:srgbClr val="BC291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regolette si</a:t>
            </a:r>
            <a:r>
              <a:rPr b="1" lang="it-IT" sz="3200" strike="noStrike">
                <a:solidFill>
                  <a:srgbClr val="BC2919"/>
                </a:solidFill>
                <a:latin typeface="Comic Sans MS"/>
                <a:ea typeface="Comic Sans MS"/>
                <a:cs typeface="Comic Sans MS"/>
                <a:sym typeface="Comic Sans MS"/>
              </a:rPr>
              <a:t> può fare anche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rgbClr val="BC2919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questo!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/>
          <p:nvPr/>
        </p:nvSpPr>
        <p:spPr>
          <a:xfrm>
            <a:off x="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7" name="Google Shape;247;p38"/>
          <p:cNvPicPr preferRelativeResize="0"/>
          <p:nvPr/>
        </p:nvPicPr>
        <p:blipFill rotWithShape="1">
          <a:blip r:embed="rId3">
            <a:alphaModFix/>
          </a:blip>
          <a:srcRect b="0" l="23559" r="3707" t="0"/>
          <a:stretch/>
        </p:blipFill>
        <p:spPr>
          <a:xfrm>
            <a:off x="4691160" y="0"/>
            <a:ext cx="749844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/>
          <p:nvPr/>
        </p:nvSpPr>
        <p:spPr>
          <a:xfrm>
            <a:off x="0" y="0"/>
            <a:ext cx="7473600" cy="6855480"/>
          </a:xfrm>
          <a:custGeom>
            <a:rect b="b" l="l" r="r" t="t"/>
            <a:pathLst>
              <a:path extrusionOk="0" h="6858000" w="7476051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8"/>
          <p:cNvSpPr/>
          <p:nvPr/>
        </p:nvSpPr>
        <p:spPr>
          <a:xfrm>
            <a:off x="0" y="0"/>
            <a:ext cx="7304760" cy="6855480"/>
          </a:xfrm>
          <a:custGeom>
            <a:rect b="b" l="l" r="r" t="t"/>
            <a:pathLst>
              <a:path extrusionOk="0" h="6858000" w="7097265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8"/>
          <p:cNvSpPr/>
          <p:nvPr/>
        </p:nvSpPr>
        <p:spPr>
          <a:xfrm>
            <a:off x="5139000" y="0"/>
            <a:ext cx="2532600" cy="6855480"/>
          </a:xfrm>
          <a:custGeom>
            <a:rect b="b" l="l" r="r" t="t"/>
            <a:pathLst>
              <a:path extrusionOk="0" h="6858001" w="2535264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379440" y="67680"/>
            <a:ext cx="5881320" cy="16372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000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ED ORA TUTTI A CASA!!!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8"/>
          <p:cNvSpPr/>
          <p:nvPr/>
        </p:nvSpPr>
        <p:spPr>
          <a:xfrm>
            <a:off x="360000" y="1944000"/>
            <a:ext cx="5366160" cy="3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-3405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Indossa la mascherina.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Insieme alla tua insegnante raggiungerai in fila l'uscita stabilita per la tua classe. Anche qui non serve darsi la mano!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Rispetta le distanze che ti vengono indicate.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 accalcarti addosso ai compagni: i genitori aspettano comunque!!!!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/>
          <p:nvPr/>
        </p:nvSpPr>
        <p:spPr>
          <a:xfrm>
            <a:off x="0" y="0"/>
            <a:ext cx="3493800" cy="685548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9"/>
          <p:cNvSpPr/>
          <p:nvPr/>
        </p:nvSpPr>
        <p:spPr>
          <a:xfrm>
            <a:off x="137556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9"/>
          <p:cNvSpPr/>
          <p:nvPr/>
        </p:nvSpPr>
        <p:spPr>
          <a:xfrm>
            <a:off x="1155240" y="0"/>
            <a:ext cx="2534040" cy="685548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9"/>
          <p:cNvSpPr/>
          <p:nvPr/>
        </p:nvSpPr>
        <p:spPr>
          <a:xfrm>
            <a:off x="924120" y="0"/>
            <a:ext cx="2259000" cy="685548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DD9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9"/>
          <p:cNvSpPr/>
          <p:nvPr/>
        </p:nvSpPr>
        <p:spPr>
          <a:xfrm>
            <a:off x="0" y="0"/>
            <a:ext cx="3493800" cy="685548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9"/>
          <p:cNvSpPr/>
          <p:nvPr/>
        </p:nvSpPr>
        <p:spPr>
          <a:xfrm>
            <a:off x="137556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9"/>
          <p:cNvSpPr/>
          <p:nvPr/>
        </p:nvSpPr>
        <p:spPr>
          <a:xfrm>
            <a:off x="1155240" y="0"/>
            <a:ext cx="2534040" cy="685548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9"/>
          <p:cNvSpPr/>
          <p:nvPr/>
        </p:nvSpPr>
        <p:spPr>
          <a:xfrm>
            <a:off x="924120" y="0"/>
            <a:ext cx="2259000" cy="685548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DD9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9"/>
          <p:cNvSpPr/>
          <p:nvPr/>
        </p:nvSpPr>
        <p:spPr>
          <a:xfrm>
            <a:off x="0" y="0"/>
            <a:ext cx="1218960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it-IT" sz="1800" strike="noStrik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 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9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/>
          <p:nvPr/>
        </p:nvSpPr>
        <p:spPr>
          <a:xfrm>
            <a:off x="5974200" y="4608000"/>
            <a:ext cx="5760000" cy="20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000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TUTTI INSIEME IN SICUREZZA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9"/>
          <p:cNvSpPr/>
          <p:nvPr/>
        </p:nvSpPr>
        <p:spPr>
          <a:xfrm>
            <a:off x="2880000" y="414360"/>
            <a:ext cx="907020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strike="noStrike">
                <a:solidFill>
                  <a:srgbClr val="0C0080"/>
                </a:solidFill>
                <a:latin typeface="Arial"/>
                <a:ea typeface="Arial"/>
                <a:cs typeface="Arial"/>
                <a:sym typeface="Arial"/>
              </a:rPr>
              <a:t>"Non temete i  momenti difficili.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rPr b="1" lang="it-IT" sz="3600" strike="noStrike">
                <a:solidFill>
                  <a:srgbClr val="0C0080"/>
                </a:solidFill>
                <a:latin typeface="Arial"/>
                <a:ea typeface="Arial"/>
                <a:cs typeface="Arial"/>
                <a:sym typeface="Arial"/>
              </a:rPr>
              <a:t> Il meglio viene da lì"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rgbClr val="0C0080"/>
                </a:solidFill>
                <a:latin typeface="Comic Sans MS"/>
                <a:ea typeface="Comic Sans MS"/>
                <a:cs typeface="Comic Sans MS"/>
                <a:sym typeface="Comic Sans MS"/>
              </a:rPr>
              <a:t>              </a:t>
            </a:r>
            <a:r>
              <a:rPr b="1" lang="it-IT" sz="3200" strike="noStrike">
                <a:solidFill>
                  <a:srgbClr val="0C0080"/>
                </a:solidFill>
                <a:latin typeface="Arial"/>
                <a:ea typeface="Arial"/>
                <a:cs typeface="Arial"/>
                <a:sym typeface="Arial"/>
              </a:rPr>
              <a:t> Rita Levi Montalcini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/>
          <p:nvPr/>
        </p:nvSpPr>
        <p:spPr>
          <a:xfrm>
            <a:off x="36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4663" r="1781" t="0"/>
          <a:stretch/>
        </p:blipFill>
        <p:spPr>
          <a:xfrm>
            <a:off x="0" y="0"/>
            <a:ext cx="994464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/>
          <p:nvPr/>
        </p:nvSpPr>
        <p:spPr>
          <a:xfrm flipH="1">
            <a:off x="6984000" y="0"/>
            <a:ext cx="5203440" cy="6855480"/>
          </a:xfrm>
          <a:custGeom>
            <a:rect b="b" l="l" r="r" t="t"/>
            <a:pathLst>
              <a:path extrusionOk="0" h="6858000" w="5205951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8"/>
          <p:cNvSpPr/>
          <p:nvPr/>
        </p:nvSpPr>
        <p:spPr>
          <a:xfrm>
            <a:off x="7211880" y="0"/>
            <a:ext cx="4977720" cy="6855480"/>
          </a:xfrm>
          <a:custGeom>
            <a:rect b="b" l="l" r="r" t="t"/>
            <a:pathLst>
              <a:path extrusionOk="0" h="6858000" w="4901771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8"/>
          <p:cNvSpPr/>
          <p:nvPr/>
        </p:nvSpPr>
        <p:spPr>
          <a:xfrm flipH="1">
            <a:off x="669492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8"/>
          <p:cNvSpPr/>
          <p:nvPr/>
        </p:nvSpPr>
        <p:spPr>
          <a:xfrm>
            <a:off x="8503920" y="610560"/>
            <a:ext cx="3686760" cy="19418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4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Tutti insieme, ma al sicuro!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8"/>
          <p:cNvSpPr/>
          <p:nvPr/>
        </p:nvSpPr>
        <p:spPr>
          <a:xfrm>
            <a:off x="7859160" y="2472840"/>
            <a:ext cx="4335480" cy="25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Ricetta per la sicurezza: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4680" lvl="0" marL="45720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</a:pPr>
            <a:r>
              <a:rPr b="1" i="0" lang="it-IT" sz="2400" u="none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molto </a:t>
            </a:r>
            <a:r>
              <a:rPr b="1" i="0" lang="it-IT" sz="2400" u="sng" cap="none" strike="noStrik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Rispetto 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4680" lvl="0" marL="45720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b="1" i="0" lang="it-IT" sz="2400" u="none" cap="none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tanta tanta </a:t>
            </a:r>
            <a:r>
              <a:rPr b="1" i="0" lang="it-IT" sz="2400" u="sng" cap="none" strike="noStrik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Pazienza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4680" lvl="0" marL="45720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Arial"/>
              <a:buChar char="•"/>
            </a:pPr>
            <a:r>
              <a:rPr b="1" i="0" lang="it-IT" sz="2400" u="none" cap="none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moltissima </a:t>
            </a:r>
            <a:r>
              <a:rPr b="1" i="0" lang="it-IT" sz="2400" u="sng" cap="none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Voglia di imparare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4680" lvl="0" marL="45720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it-IT" sz="2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 vagone gigante di </a:t>
            </a:r>
            <a:r>
              <a:rPr b="1" i="0" lang="it-IT" sz="2400" u="sng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Allegria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/>
          <p:nvPr/>
        </p:nvSpPr>
        <p:spPr>
          <a:xfrm>
            <a:off x="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9"/>
          <p:cNvPicPr preferRelativeResize="0"/>
          <p:nvPr/>
        </p:nvPicPr>
        <p:blipFill rotWithShape="1">
          <a:blip r:embed="rId3">
            <a:alphaModFix/>
          </a:blip>
          <a:srcRect b="0" l="0" r="23985" t="0"/>
          <a:stretch/>
        </p:blipFill>
        <p:spPr>
          <a:xfrm>
            <a:off x="4691160" y="0"/>
            <a:ext cx="749844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/>
          <p:nvPr/>
        </p:nvSpPr>
        <p:spPr>
          <a:xfrm>
            <a:off x="0" y="0"/>
            <a:ext cx="7473600" cy="6855480"/>
          </a:xfrm>
          <a:custGeom>
            <a:rect b="b" l="l" r="r" t="t"/>
            <a:pathLst>
              <a:path extrusionOk="0" h="6858000" w="7476051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9"/>
          <p:cNvSpPr/>
          <p:nvPr/>
        </p:nvSpPr>
        <p:spPr>
          <a:xfrm>
            <a:off x="0" y="0"/>
            <a:ext cx="7304760" cy="6855480"/>
          </a:xfrm>
          <a:custGeom>
            <a:rect b="b" l="l" r="r" t="t"/>
            <a:pathLst>
              <a:path extrusionOk="0" h="6858000" w="7097265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9"/>
          <p:cNvSpPr/>
          <p:nvPr/>
        </p:nvSpPr>
        <p:spPr>
          <a:xfrm>
            <a:off x="5139000" y="0"/>
            <a:ext cx="2532600" cy="6855480"/>
          </a:xfrm>
          <a:custGeom>
            <a:rect b="b" l="l" r="r" t="t"/>
            <a:pathLst>
              <a:path extrusionOk="0" h="6858001" w="2535264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8329680" y="5088600"/>
            <a:ext cx="4777560" cy="16372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rgbClr val="EEEBE2"/>
                </a:solidFill>
                <a:latin typeface="Comic Sans MS"/>
                <a:ea typeface="Comic Sans MS"/>
                <a:cs typeface="Comic Sans MS"/>
                <a:sym typeface="Comic Sans MS"/>
              </a:rPr>
              <a:t>BUONGIORNO!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 strike="noStrike">
                <a:solidFill>
                  <a:srgbClr val="EEEBE2"/>
                </a:solidFill>
                <a:latin typeface="Comic Sans MS"/>
                <a:ea typeface="Comic Sans MS"/>
                <a:cs typeface="Comic Sans MS"/>
                <a:sym typeface="Comic Sans MS"/>
              </a:rPr>
              <a:t>E' ORA DI ENTRARE!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249120" y="608760"/>
            <a:ext cx="5838840" cy="3963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-3405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62B"/>
              </a:buClr>
              <a:buSzPts val="2000"/>
              <a:buFont typeface="Corbel"/>
              <a:buChar char="•"/>
            </a:pPr>
            <a:r>
              <a:rPr b="1" lang="it-IT" sz="2000" strike="noStrike">
                <a:solidFill>
                  <a:srgbClr val="66462B"/>
                </a:solidFill>
                <a:latin typeface="Comic Sans MS"/>
                <a:ea typeface="Comic Sans MS"/>
                <a:cs typeface="Comic Sans MS"/>
                <a:sym typeface="Comic Sans MS"/>
              </a:rPr>
              <a:t>Arriva molto puntuale all'orario di entrata della tua classe indossando la mascherina.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66462B"/>
              </a:buClr>
              <a:buSzPts val="2000"/>
              <a:buFont typeface="Corbel"/>
              <a:buChar char="•"/>
            </a:pPr>
            <a:r>
              <a:rPr b="1" lang="it-IT" sz="2000" strike="noStrike">
                <a:solidFill>
                  <a:srgbClr val="66462B"/>
                </a:solidFill>
                <a:latin typeface="Comic Sans MS"/>
                <a:ea typeface="Comic Sans MS"/>
                <a:cs typeface="Comic Sans MS"/>
                <a:sym typeface="Comic Sans MS"/>
              </a:rPr>
              <a:t>L'insegnante ti aspetterà all'entrata e salirai insieme ai tuoi compagni in fila.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66462B"/>
              </a:buClr>
              <a:buSzPts val="2000"/>
              <a:buFont typeface="Corbel"/>
              <a:buChar char="•"/>
            </a:pPr>
            <a:r>
              <a:rPr b="1" lang="it-IT" sz="2000" strike="noStrike">
                <a:solidFill>
                  <a:srgbClr val="66462B"/>
                </a:solidFill>
                <a:latin typeface="Comic Sans MS"/>
                <a:ea typeface="Comic Sans MS"/>
                <a:cs typeface="Comic Sans MS"/>
                <a:sym typeface="Comic Sans MS"/>
              </a:rPr>
              <a:t>Saluta i tuoi compagni a voce o con il "gomitino". Non serve darsi la mano!!!!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66462B"/>
              </a:buClr>
              <a:buSzPts val="2000"/>
              <a:buFont typeface="Corbel"/>
              <a:buChar char="•"/>
            </a:pPr>
            <a:r>
              <a:rPr b="1" lang="it-IT" sz="2000" strike="noStrike">
                <a:solidFill>
                  <a:srgbClr val="66462B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arrivi in ritardo e la tua classe è già salita, aspetta fino a che siano entrate le altre classi, poi entra anche tu.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>
            <a:off x="36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b="0" l="0" r="2" t="2550"/>
          <a:stretch/>
        </p:blipFill>
        <p:spPr>
          <a:xfrm>
            <a:off x="0" y="0"/>
            <a:ext cx="994464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0"/>
          <p:cNvSpPr/>
          <p:nvPr/>
        </p:nvSpPr>
        <p:spPr>
          <a:xfrm flipH="1">
            <a:off x="6984000" y="0"/>
            <a:ext cx="5203440" cy="6855480"/>
          </a:xfrm>
          <a:custGeom>
            <a:rect b="b" l="l" r="r" t="t"/>
            <a:pathLst>
              <a:path extrusionOk="0" h="6858000" w="5205951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0"/>
          <p:cNvSpPr/>
          <p:nvPr/>
        </p:nvSpPr>
        <p:spPr>
          <a:xfrm>
            <a:off x="7211880" y="0"/>
            <a:ext cx="4977720" cy="6855480"/>
          </a:xfrm>
          <a:custGeom>
            <a:rect b="b" l="l" r="r" t="t"/>
            <a:pathLst>
              <a:path extrusionOk="0" h="6858000" w="4901771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0"/>
          <p:cNvSpPr/>
          <p:nvPr/>
        </p:nvSpPr>
        <p:spPr>
          <a:xfrm flipH="1">
            <a:off x="669492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0"/>
          <p:cNvSpPr/>
          <p:nvPr/>
        </p:nvSpPr>
        <p:spPr>
          <a:xfrm>
            <a:off x="8034480" y="578520"/>
            <a:ext cx="3686760" cy="19418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 LE SCALE, NEI CORRIDOI E NEGLI SPAZI COMUNI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0"/>
          <p:cNvSpPr/>
          <p:nvPr/>
        </p:nvSpPr>
        <p:spPr>
          <a:xfrm>
            <a:off x="7137360" y="2396880"/>
            <a:ext cx="4983120" cy="4457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-3405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it-IT" sz="24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Indossa sempre la mascherina e rispetta la distanza stabilita.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it-IT" sz="24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Segui i segnali che vedi sul pavimento, rispettando le frecce di direzione.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it-IT" sz="2400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Ricordati che si torna indietro da una direzione diversa da quella da cui arrivi.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/>
          <p:nvPr/>
        </p:nvSpPr>
        <p:spPr>
          <a:xfrm>
            <a:off x="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0" l="11003" r="6965" t="0"/>
          <a:stretch/>
        </p:blipFill>
        <p:spPr>
          <a:xfrm>
            <a:off x="4652280" y="-51840"/>
            <a:ext cx="749844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/>
          <p:nvPr/>
        </p:nvSpPr>
        <p:spPr>
          <a:xfrm>
            <a:off x="0" y="0"/>
            <a:ext cx="7473600" cy="6855480"/>
          </a:xfrm>
          <a:custGeom>
            <a:rect b="b" l="l" r="r" t="t"/>
            <a:pathLst>
              <a:path extrusionOk="0" h="6858000" w="7476051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1"/>
          <p:cNvSpPr/>
          <p:nvPr/>
        </p:nvSpPr>
        <p:spPr>
          <a:xfrm>
            <a:off x="0" y="0"/>
            <a:ext cx="7304760" cy="6855480"/>
          </a:xfrm>
          <a:custGeom>
            <a:rect b="b" l="l" r="r" t="t"/>
            <a:pathLst>
              <a:path extrusionOk="0" h="6858000" w="7097265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1"/>
          <p:cNvSpPr/>
          <p:nvPr/>
        </p:nvSpPr>
        <p:spPr>
          <a:xfrm>
            <a:off x="5139000" y="0"/>
            <a:ext cx="2532600" cy="6855480"/>
          </a:xfrm>
          <a:custGeom>
            <a:rect b="b" l="l" r="r" t="t"/>
            <a:pathLst>
              <a:path extrusionOk="0" h="6858001" w="2535264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1"/>
          <p:cNvSpPr/>
          <p:nvPr/>
        </p:nvSpPr>
        <p:spPr>
          <a:xfrm>
            <a:off x="7413120" y="1025280"/>
            <a:ext cx="4777560" cy="16372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600" strike="noStrike">
                <a:solidFill>
                  <a:srgbClr val="ED1717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FINALMENTE IN CLASSE!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1"/>
          <p:cNvSpPr/>
          <p:nvPr/>
        </p:nvSpPr>
        <p:spPr>
          <a:xfrm>
            <a:off x="-73440" y="50400"/>
            <a:ext cx="8547120" cy="4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-340560" lvl="0" marL="34308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Nel corridoio ricordati che anche gli indumenti devono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mantenere le distanze! L’insegnante ti indicherà le regole 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 seguire per appendere le giacche all’attaccapanni.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Raggiungi il tuo banco seguendo il percorso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000" marR="0" rtl="0" algn="l">
              <a:lnSpc>
                <a:spcPct val="13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più veloce, mantenendo le distanze dai compagni.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30000"/>
              </a:lnSpc>
              <a:spcBef>
                <a:spcPts val="601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Appoggia lo zaino o sotto il banco o appendilo allo schienale della sedia.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30000"/>
              </a:lnSpc>
              <a:spcBef>
                <a:spcPts val="601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Rimani seduto al tuo...banco, anche se non hai le cinture di sicurezza!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30000"/>
              </a:lnSpc>
              <a:spcBef>
                <a:spcPts val="601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Indossa SEMPRE la mascherina, se devi alzarti e spostarti.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0560" lvl="0" marL="343080" marR="0" rtl="0" algn="l">
              <a:lnSpc>
                <a:spcPct val="130000"/>
              </a:lnSpc>
              <a:spcBef>
                <a:spcPts val="601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•"/>
            </a:pP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Ricordati che il tuo banco deve rimanere </a:t>
            </a:r>
            <a:r>
              <a:rPr b="1" lang="it-IT" sz="1600" u="sng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SEMPRE</a:t>
            </a: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sui bolloni colorati che troverai sul pavimento 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60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della classe.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0" y="0"/>
            <a:ext cx="3493800" cy="685548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2"/>
          <p:cNvSpPr/>
          <p:nvPr/>
        </p:nvSpPr>
        <p:spPr>
          <a:xfrm>
            <a:off x="137556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2"/>
          <p:cNvSpPr/>
          <p:nvPr/>
        </p:nvSpPr>
        <p:spPr>
          <a:xfrm>
            <a:off x="1155240" y="0"/>
            <a:ext cx="2534040" cy="685548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2"/>
          <p:cNvSpPr/>
          <p:nvPr/>
        </p:nvSpPr>
        <p:spPr>
          <a:xfrm>
            <a:off x="924120" y="0"/>
            <a:ext cx="2259000" cy="685548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DD9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2"/>
          <p:cNvSpPr/>
          <p:nvPr/>
        </p:nvSpPr>
        <p:spPr>
          <a:xfrm>
            <a:off x="0" y="0"/>
            <a:ext cx="3493800" cy="6855480"/>
          </a:xfrm>
          <a:custGeom>
            <a:rect b="b" l="l" r="r" t="t"/>
            <a:pathLst>
              <a:path extrusionOk="0" h="6858000" w="3496422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/>
          <p:nvPr/>
        </p:nvSpPr>
        <p:spPr>
          <a:xfrm>
            <a:off x="137556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2"/>
          <p:cNvSpPr/>
          <p:nvPr/>
        </p:nvSpPr>
        <p:spPr>
          <a:xfrm>
            <a:off x="1155240" y="0"/>
            <a:ext cx="2534040" cy="6855480"/>
          </a:xfrm>
          <a:custGeom>
            <a:rect b="b" l="l" r="r" t="t"/>
            <a:pathLst>
              <a:path extrusionOk="0" h="6858000" w="2536434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2"/>
          <p:cNvSpPr/>
          <p:nvPr/>
        </p:nvSpPr>
        <p:spPr>
          <a:xfrm>
            <a:off x="924120" y="0"/>
            <a:ext cx="2259000" cy="6855480"/>
          </a:xfrm>
          <a:custGeom>
            <a:rect b="b" l="l" r="r" t="t"/>
            <a:pathLst>
              <a:path extrusionOk="0" h="6858000" w="2521425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DDD9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2"/>
          <p:cNvSpPr/>
          <p:nvPr/>
        </p:nvSpPr>
        <p:spPr>
          <a:xfrm>
            <a:off x="0" y="0"/>
            <a:ext cx="1218960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2"/>
          <p:cNvPicPr preferRelativeResize="0"/>
          <p:nvPr/>
        </p:nvPicPr>
        <p:blipFill rotWithShape="1">
          <a:blip r:embed="rId3">
            <a:alphaModFix/>
          </a:blip>
          <a:srcRect b="6639" l="0" r="0" t="0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2"/>
          <p:cNvSpPr/>
          <p:nvPr/>
        </p:nvSpPr>
        <p:spPr>
          <a:xfrm>
            <a:off x="4023360" y="0"/>
            <a:ext cx="8166240" cy="68554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">
                <a:srgbClr val="000000">
                  <a:alpha val="0"/>
                </a:srgbClr>
              </a:gs>
              <a:gs pos="33000">
                <a:srgbClr val="000000">
                  <a:alpha val="40000"/>
                </a:srgbClr>
              </a:gs>
              <a:gs pos="58000">
                <a:srgbClr val="000000">
                  <a:alpha val="54901"/>
                </a:srgbClr>
              </a:gs>
              <a:gs pos="100000">
                <a:srgbClr val="000000">
                  <a:alpha val="54901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2"/>
          <p:cNvSpPr/>
          <p:nvPr/>
        </p:nvSpPr>
        <p:spPr>
          <a:xfrm>
            <a:off x="6095880" y="1346400"/>
            <a:ext cx="5616000" cy="32828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5400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TUO MATERIALE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12738" r="5230" t="0"/>
          <a:stretch/>
        </p:blipFill>
        <p:spPr>
          <a:xfrm>
            <a:off x="4691160" y="0"/>
            <a:ext cx="749844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3"/>
          <p:cNvSpPr/>
          <p:nvPr/>
        </p:nvSpPr>
        <p:spPr>
          <a:xfrm>
            <a:off x="0" y="0"/>
            <a:ext cx="7473600" cy="6855480"/>
          </a:xfrm>
          <a:custGeom>
            <a:rect b="b" l="l" r="r" t="t"/>
            <a:pathLst>
              <a:path extrusionOk="0" h="6858000" w="7476051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3"/>
          <p:cNvSpPr/>
          <p:nvPr/>
        </p:nvSpPr>
        <p:spPr>
          <a:xfrm>
            <a:off x="0" y="0"/>
            <a:ext cx="7304760" cy="6855480"/>
          </a:xfrm>
          <a:custGeom>
            <a:rect b="b" l="l" r="r" t="t"/>
            <a:pathLst>
              <a:path extrusionOk="0" h="6858000" w="7097265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3"/>
          <p:cNvSpPr/>
          <p:nvPr/>
        </p:nvSpPr>
        <p:spPr>
          <a:xfrm>
            <a:off x="5139000" y="0"/>
            <a:ext cx="2532600" cy="6855480"/>
          </a:xfrm>
          <a:custGeom>
            <a:rect b="b" l="l" r="r" t="t"/>
            <a:pathLst>
              <a:path extrusionOk="0" h="6858001" w="2535264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3"/>
          <p:cNvSpPr/>
          <p:nvPr/>
        </p:nvSpPr>
        <p:spPr>
          <a:xfrm>
            <a:off x="936000" y="864000"/>
            <a:ext cx="4777560" cy="16372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 strike="noStrike">
                <a:solidFill>
                  <a:srgbClr val="E54837"/>
                </a:solidFill>
                <a:latin typeface="Comic Sans MS"/>
                <a:ea typeface="Comic Sans MS"/>
                <a:cs typeface="Comic Sans MS"/>
                <a:sym typeface="Comic Sans MS"/>
              </a:rPr>
              <a:t>DA OGGI IL MATERIALE </a:t>
            </a:r>
            <a:r>
              <a:rPr b="1" lang="it-IT" sz="2800">
                <a:solidFill>
                  <a:srgbClr val="E54837"/>
                </a:solidFill>
                <a:latin typeface="Comic Sans MS"/>
                <a:ea typeface="Comic Sans MS"/>
                <a:cs typeface="Comic Sans MS"/>
                <a:sym typeface="Comic Sans MS"/>
              </a:rPr>
              <a:t>DOVRÀ</a:t>
            </a:r>
            <a:r>
              <a:rPr b="1" lang="it-IT" sz="2800" strike="noStrike">
                <a:solidFill>
                  <a:srgbClr val="E54837"/>
                </a:solidFill>
                <a:latin typeface="Comic Sans MS"/>
                <a:ea typeface="Comic Sans MS"/>
                <a:cs typeface="Comic Sans MS"/>
                <a:sym typeface="Comic Sans MS"/>
              </a:rPr>
              <a:t> ESSERE PROPRIO SOLO IL TUO!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/>
          <p:nvPr/>
        </p:nvSpPr>
        <p:spPr>
          <a:xfrm>
            <a:off x="461160" y="2232000"/>
            <a:ext cx="5513400" cy="4312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-2833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Ricopri con la copertina di plastica TUTTI i libri e i quaderni e metti l'etichetta.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320" lvl="0" marL="28584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Contrassegna TUTTO il materiale con il tuo nome.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320" lvl="0" marL="28584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Ricordati che da oggi utilizzerai SOLO ciò che è tuo. Anche gli oggetti devono mantenere le distanze!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320" lvl="0" marL="28584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 il momento non si possono condividere o scambiare oggetti o giochi.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/>
          <p:nvPr/>
        </p:nvSpPr>
        <p:spPr>
          <a:xfrm>
            <a:off x="36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34"/>
          <p:cNvPicPr preferRelativeResize="0"/>
          <p:nvPr/>
        </p:nvPicPr>
        <p:blipFill rotWithShape="1">
          <a:blip r:embed="rId3">
            <a:alphaModFix/>
          </a:blip>
          <a:srcRect b="0" l="3545" r="0" t="0"/>
          <a:stretch/>
        </p:blipFill>
        <p:spPr>
          <a:xfrm>
            <a:off x="-246240" y="0"/>
            <a:ext cx="994464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/>
          <p:nvPr/>
        </p:nvSpPr>
        <p:spPr>
          <a:xfrm flipH="1">
            <a:off x="6984000" y="0"/>
            <a:ext cx="5203440" cy="6855480"/>
          </a:xfrm>
          <a:custGeom>
            <a:rect b="b" l="l" r="r" t="t"/>
            <a:pathLst>
              <a:path extrusionOk="0" h="6858000" w="5205951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/>
          <p:nvPr/>
        </p:nvSpPr>
        <p:spPr>
          <a:xfrm>
            <a:off x="7211880" y="0"/>
            <a:ext cx="4977720" cy="6855480"/>
          </a:xfrm>
          <a:custGeom>
            <a:rect b="b" l="l" r="r" t="t"/>
            <a:pathLst>
              <a:path extrusionOk="0" h="6858000" w="4901771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/>
          <p:nvPr/>
        </p:nvSpPr>
        <p:spPr>
          <a:xfrm flipH="1">
            <a:off x="669492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4"/>
          <p:cNvSpPr/>
          <p:nvPr/>
        </p:nvSpPr>
        <p:spPr>
          <a:xfrm>
            <a:off x="279360" y="-933120"/>
            <a:ext cx="4387320" cy="19418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000" strike="noStrik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RICREAZIONE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7538400" y="864000"/>
            <a:ext cx="4651200" cy="547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-283320" lvl="0" marL="2858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Rimani al tuo banco e consuma la tua merenda.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320" lvl="0" marL="28584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Dovrai mantenere sempre le distanze dai tuoi compagni anche quando chiaccheri o giochi.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320" lvl="0" marL="28584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Ricordati la mascherina se ti devi spostare o se ti avvicini un po'!!!!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3320" lvl="0" marL="285840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</a:pPr>
            <a:r>
              <a:rPr b="1" lang="it-IT" sz="2000" strike="noStrike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Oggetti e giochi non si possono scambiare o condividere.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BE2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>
            <a:off x="360" y="0"/>
            <a:ext cx="12189240" cy="68554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b="0" l="0" r="3181" t="0"/>
          <a:stretch/>
        </p:blipFill>
        <p:spPr>
          <a:xfrm>
            <a:off x="0" y="0"/>
            <a:ext cx="9944640" cy="685548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/>
          <p:nvPr/>
        </p:nvSpPr>
        <p:spPr>
          <a:xfrm flipH="1">
            <a:off x="6984000" y="0"/>
            <a:ext cx="5203440" cy="6855480"/>
          </a:xfrm>
          <a:custGeom>
            <a:rect b="b" l="l" r="r" t="t"/>
            <a:pathLst>
              <a:path extrusionOk="0" h="6858000" w="5205951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5"/>
          <p:cNvSpPr/>
          <p:nvPr/>
        </p:nvSpPr>
        <p:spPr>
          <a:xfrm>
            <a:off x="7211880" y="0"/>
            <a:ext cx="4977720" cy="6855480"/>
          </a:xfrm>
          <a:custGeom>
            <a:rect b="b" l="l" r="r" t="t"/>
            <a:pathLst>
              <a:path extrusionOk="0" h="6858000" w="4901771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5"/>
          <p:cNvSpPr/>
          <p:nvPr/>
        </p:nvSpPr>
        <p:spPr>
          <a:xfrm flipH="1">
            <a:off x="6694920" y="0"/>
            <a:ext cx="2527200" cy="6855480"/>
          </a:xfrm>
          <a:custGeom>
            <a:rect b="b" l="l" r="r" t="t"/>
            <a:pathLst>
              <a:path extrusionOk="0" h="6858000" w="2529723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5"/>
          <p:cNvSpPr/>
          <p:nvPr/>
        </p:nvSpPr>
        <p:spPr>
          <a:xfrm>
            <a:off x="770760" y="1291320"/>
            <a:ext cx="5075640" cy="20894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109800" spcFirstLastPara="1" rIns="109800" wrap="square" tIns="109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800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 BELLLOOOOO!!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800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 GIOCA!!!!!!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5"/>
          <p:cNvSpPr/>
          <p:nvPr/>
        </p:nvSpPr>
        <p:spPr>
          <a:xfrm>
            <a:off x="7106040" y="1441080"/>
            <a:ext cx="5204520" cy="2589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09800" spcFirstLastPara="1" rIns="109800" wrap="square" tIns="1098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800" strike="noStrik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Eh sì,quest'anno saremo bravissimi ad inventare nuovi giochi da fare a distanza! Ma di sicuro ci divertiremo un sacco!!!!</a:t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